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7"/>
  </p:notesMasterIdLst>
  <p:handoutMasterIdLst>
    <p:handoutMasterId r:id="rId58"/>
  </p:handoutMasterIdLst>
  <p:sldIdLst>
    <p:sldId id="266" r:id="rId2"/>
    <p:sldId id="293" r:id="rId3"/>
    <p:sldId id="1443"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1485" r:id="rId20"/>
    <p:sldId id="1486" r:id="rId21"/>
    <p:sldId id="1487" r:id="rId22"/>
    <p:sldId id="1488" r:id="rId23"/>
    <p:sldId id="1489" r:id="rId24"/>
    <p:sldId id="1498" r:id="rId25"/>
    <p:sldId id="1490" r:id="rId26"/>
    <p:sldId id="1491" r:id="rId27"/>
    <p:sldId id="1492" r:id="rId28"/>
    <p:sldId id="1482" r:id="rId29"/>
    <p:sldId id="1493" r:id="rId30"/>
    <p:sldId id="1494" r:id="rId31"/>
    <p:sldId id="1445" r:id="rId32"/>
    <p:sldId id="1446" r:id="rId33"/>
    <p:sldId id="1447" r:id="rId34"/>
    <p:sldId id="1499" r:id="rId35"/>
    <p:sldId id="1500" r:id="rId36"/>
    <p:sldId id="1448" r:id="rId37"/>
    <p:sldId id="1449" r:id="rId38"/>
    <p:sldId id="1450" r:id="rId39"/>
    <p:sldId id="1451" r:id="rId40"/>
    <p:sldId id="1501" r:id="rId41"/>
    <p:sldId id="1457" r:id="rId42"/>
    <p:sldId id="1502" r:id="rId43"/>
    <p:sldId id="1458" r:id="rId44"/>
    <p:sldId id="1459" r:id="rId45"/>
    <p:sldId id="1463" r:id="rId46"/>
    <p:sldId id="1503" r:id="rId47"/>
    <p:sldId id="1467" r:id="rId48"/>
    <p:sldId id="1504" r:id="rId49"/>
    <p:sldId id="1468" r:id="rId50"/>
    <p:sldId id="1471" r:id="rId51"/>
    <p:sldId id="1480" r:id="rId52"/>
    <p:sldId id="1472" r:id="rId53"/>
    <p:sldId id="1505" r:id="rId54"/>
    <p:sldId id="1442" r:id="rId55"/>
    <p:sldId id="410" r:id="rId56"/>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173"/>
            <p14:sldId id="418"/>
            <p14:sldId id="442"/>
            <p14:sldId id="440"/>
            <p14:sldId id="443"/>
            <p14:sldId id="1425"/>
            <p14:sldId id="1481"/>
            <p14:sldId id="1465"/>
            <p14:sldId id="1428"/>
            <p14:sldId id="1506"/>
            <p14:sldId id="1496"/>
            <p14:sldId id="1495"/>
            <p14:sldId id="1483"/>
            <p14:sldId id="1497"/>
            <p14:sldId id="1484"/>
            <p14:sldId id="1485"/>
            <p14:sldId id="1486"/>
            <p14:sldId id="1487"/>
            <p14:sldId id="1488"/>
            <p14:sldId id="1489"/>
            <p14:sldId id="1498"/>
            <p14:sldId id="1490"/>
            <p14:sldId id="1491"/>
            <p14:sldId id="1492"/>
            <p14:sldId id="1482"/>
            <p14:sldId id="1493"/>
            <p14:sldId id="1494"/>
            <p14:sldId id="1445"/>
            <p14:sldId id="1446"/>
            <p14:sldId id="1447"/>
            <p14:sldId id="1499"/>
            <p14:sldId id="1500"/>
            <p14:sldId id="1448"/>
            <p14:sldId id="1449"/>
            <p14:sldId id="1450"/>
            <p14:sldId id="1451"/>
            <p14:sldId id="1501"/>
            <p14:sldId id="1457"/>
            <p14:sldId id="1502"/>
            <p14:sldId id="1458"/>
            <p14:sldId id="1459"/>
            <p14:sldId id="1463"/>
            <p14:sldId id="1503"/>
            <p14:sldId id="1467"/>
            <p14:sldId id="1504"/>
            <p14:sldId id="1468"/>
            <p14:sldId id="1471"/>
            <p14:sldId id="1480"/>
            <p14:sldId id="1472"/>
            <p14:sldId id="1505"/>
            <p14:sldId id="1442"/>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2" autoAdjust="0"/>
    <p:restoredTop sz="95814" autoAdjust="0"/>
  </p:normalViewPr>
  <p:slideViewPr>
    <p:cSldViewPr snapToGrid="0" snapToObjects="1">
      <p:cViewPr>
        <p:scale>
          <a:sx n="84" d="100"/>
          <a:sy n="84" d="100"/>
        </p:scale>
        <p:origin x="1448" y="5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10/30/21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10/30/21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0078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916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524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20</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02,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deep neural networks (DNN)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DNN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824382"/>
            <a:ext cx="7561657" cy="4093428"/>
          </a:xfrm>
          <a:prstGeom prst="rect">
            <a:avLst/>
          </a:prstGeom>
          <a:noFill/>
        </p:spPr>
        <p:txBody>
          <a:bodyPr wrap="square" rtlCol="0">
            <a:spAutoFit/>
          </a:bodyPr>
          <a:lstStyle/>
          <a:p>
            <a:r>
              <a:rPr lang="en-US" sz="2000" dirty="0"/>
              <a:t>Let’s think of a few dimensions to visualize it. Imagine a network with only 2 parameters, so we could represent the loss function in 3 dimensions (XY plane for the parameter values, Z plane for the loss value). The gradient in this case would be a vector with 2 components (one on the X axis and one on the Y axis), pointing in a direction in the XY plane where we would move the parameters if we wanted to increase the loss as fast as we could. Its module will be greater the steeper the tangent’s slope is at the point at which it’s calculated; therefore, the closer we are to a minimum of the loss function the smaller its module will be (at a minimum the slope is zero). So the idea is to move in the opposite direction to the gradient, trying to reach the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63" y="3113087"/>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something that we have partly solved thanks again to the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spTree>
    <p:extLst>
      <p:ext uri="{BB962C8B-B14F-4D97-AF65-F5344CB8AC3E}">
        <p14:creationId xmlns:p14="http://schemas.microsoft.com/office/powerpoint/2010/main" val="1908030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2308324"/>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r>
              <a:rPr lang="en-US" dirty="0"/>
              <a:t>Repeat until loss value and output metrics don’t start to steadily worsen</a:t>
            </a:r>
          </a:p>
        </p:txBody>
      </p:sp>
    </p:spTree>
    <p:extLst>
      <p:ext uri="{BB962C8B-B14F-4D97-AF65-F5344CB8AC3E}">
        <p14:creationId xmlns:p14="http://schemas.microsoft.com/office/powerpoint/2010/main" val="125144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5262979"/>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marL="952485" lvl="1" indent="-342900">
              <a:buFontTx/>
              <a:buChar char="-"/>
            </a:pPr>
            <a:r>
              <a:rPr lang="en-US" dirty="0"/>
              <a:t>stuck in a “saddle point” (local minimum in one dimension, maximum local in another) </a:t>
            </a:r>
          </a:p>
          <a:p>
            <a:pPr marL="952485" lvl="1" indent="-342900">
              <a:buFontTx/>
              <a:buChar char="-"/>
            </a:pPr>
            <a:endParaRPr lang="en-US" dirty="0"/>
          </a:p>
          <a:p>
            <a:pPr marL="952485" lvl="1"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r>
              <a:rPr lang="en-US" sz="2000" dirty="0"/>
              <a:t>Useful sources: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hlinkClick r:id="rId3"/>
              </a:rPr>
              <a:t>https://stats.stackexchange.com/questions/432300/help-understanding-vanishing-and-exploding-gradients</a:t>
            </a:r>
            <a:endParaRPr lang="en-US" sz="1800" dirty="0"/>
          </a:p>
          <a:p>
            <a:pPr marL="342900" indent="-342900">
              <a:buFont typeface="Arial" panose="020B0604020202020204" pitchFamily="34" charset="0"/>
              <a:buChar char="•"/>
            </a:pPr>
            <a:r>
              <a:rPr lang="en-US" sz="1800" dirty="0">
                <a:hlinkClick r:id="rId4"/>
              </a:rPr>
              <a:t>https://www.analyticsvidhya.com/blog/2021/06/the-challenge-of-vanishing-exploding-gradients-in-deep-neural-networks/</a:t>
            </a:r>
            <a:endParaRPr lang="en-US" sz="1800" dirty="0"/>
          </a:p>
          <a:p>
            <a:pPr marL="342900" indent="-342900">
              <a:buFont typeface="Arial" panose="020B0604020202020204" pitchFamily="34" charset="0"/>
              <a:buChar char="•"/>
            </a:pPr>
            <a:r>
              <a:rPr lang="en-US" sz="1800" dirty="0">
                <a:hlinkClick r:id="rId5"/>
              </a:rPr>
              <a:t>https://www.youtube.com/watch?v=qss30DuhbCo&amp;ab_channel=intrigano</a:t>
            </a:r>
            <a:endParaRPr lang="en-US" sz="1800"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GD update leaves weights of lower layer connections unchanged,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a:t>
            </a:r>
          </a:p>
          <a:p>
            <a:pPr marL="342900" indent="-342900">
              <a:buFontTx/>
              <a:buChar char="-"/>
            </a:pPr>
            <a:r>
              <a:rPr lang="en-US" dirty="0"/>
              <a:t>what little gradient exists gets diluted as backpropagation progresses</a:t>
            </a:r>
          </a:p>
          <a:p>
            <a:pPr marL="342900" indent="-342900">
              <a:buFontTx/>
              <a:buChar char="-"/>
            </a:pPr>
            <a:r>
              <a:rPr lang="en-US" dirty="0"/>
              <a:t>nothing left for lower layers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344993"/>
            <a:ext cx="4070138" cy="369332"/>
          </a:xfrm>
          <a:prstGeom prst="rect">
            <a:avLst/>
          </a:prstGeom>
          <a:noFill/>
        </p:spPr>
        <p:txBody>
          <a:bodyPr wrap="square" rtlCol="0">
            <a:spAutoFit/>
          </a:bodyPr>
          <a:lstStyle/>
          <a:p>
            <a:r>
              <a:rPr lang="en-US" sz="1800" i="1" dirty="0"/>
              <a:t>Logistic activation function saturation</a:t>
            </a:r>
          </a:p>
        </p:txBody>
      </p:sp>
    </p:spTree>
    <p:extLst>
      <p:ext uri="{BB962C8B-B14F-4D97-AF65-F5344CB8AC3E}">
        <p14:creationId xmlns:p14="http://schemas.microsoft.com/office/powerpoint/2010/main" val="2779428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t>Strategies differ only by scale of the variance and whether they use </a:t>
            </a:r>
            <a:r>
              <a:rPr lang="en-US" sz="2000" dirty="0" err="1"/>
              <a:t>fan</a:t>
            </a:r>
            <a:r>
              <a:rPr lang="en-US" sz="2000" baseline="-25000" dirty="0" err="1"/>
              <a:t>avg</a:t>
            </a:r>
            <a:r>
              <a:rPr lang="en-US" sz="2000" dirty="0"/>
              <a:t> or  </a:t>
            </a:r>
            <a:r>
              <a:rPr lang="en-US" sz="2000" dirty="0" err="1"/>
              <a:t>fan</a:t>
            </a:r>
            <a:r>
              <a:rPr lang="en-US" sz="2000" baseline="-25000" dirty="0" err="1"/>
              <a:t>in</a:t>
            </a:r>
            <a:r>
              <a:rPr lang="en-US" sz="2000" baseline="-25000" dirty="0"/>
              <a:t> </a:t>
            </a:r>
            <a:r>
              <a:rPr lang="en-US" sz="2000" dirty="0"/>
              <a:t>(see Table)</a:t>
            </a:r>
          </a:p>
          <a:p>
            <a:endParaRPr lang="en-US" sz="2000" dirty="0"/>
          </a:p>
          <a:p>
            <a:r>
              <a:rPr lang="en-US" sz="2000" dirty="0"/>
              <a:t> - initialization strategy for </a:t>
            </a:r>
            <a:r>
              <a:rPr lang="en-US" sz="2000" dirty="0" err="1"/>
              <a:t>ReLU</a:t>
            </a:r>
            <a:r>
              <a:rPr lang="en-US" sz="2000" dirty="0"/>
              <a:t> activation function sometimes called </a:t>
            </a:r>
            <a:r>
              <a:rPr lang="en-US" sz="2000" i="1" dirty="0"/>
              <a:t>He</a:t>
            </a:r>
            <a:r>
              <a:rPr lang="en-US" sz="2000" dirty="0"/>
              <a:t> initialization (after</a:t>
            </a:r>
          </a:p>
          <a:p>
            <a:r>
              <a:rPr lang="en-US" sz="2000"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453640" y="3429000"/>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2922211"/>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Tree>
    <p:extLst>
      <p:ext uri="{BB962C8B-B14F-4D97-AF65-F5344CB8AC3E}">
        <p14:creationId xmlns:p14="http://schemas.microsoft.com/office/powerpoint/2010/main" val="569921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894930" y="2654336"/>
            <a:ext cx="5072285" cy="2677656"/>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28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2135229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23671</TotalTime>
  <Words>3320</Words>
  <Application>Microsoft Macintosh PowerPoint</Application>
  <PresentationFormat>Widescreen</PresentationFormat>
  <Paragraphs>360</Paragraphs>
  <Slides>55</Slides>
  <Notes>52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PowerPoint Presentation</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 Algorithm</vt:lpstr>
      <vt:lpstr>Gradient Descent</vt:lpstr>
      <vt:lpstr>Gradient Descent – loss f(x)</vt:lpstr>
      <vt:lpstr>Gradient Descent</vt:lpstr>
      <vt:lpstr>Gradient Descent - BP</vt:lpstr>
      <vt:lpstr>Gradient Descent - BP</vt:lpstr>
      <vt:lpstr>Gradient Descent - BP</vt:lpstr>
      <vt:lpstr>Reaching Global Minimum in GD</vt:lpstr>
      <vt:lpstr>Optimizing Learning Curve</vt:lpstr>
      <vt:lpstr>Vanishing/Exploding Gradients Problems</vt:lpstr>
      <vt:lpstr>Overfitting</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Other activation functions</vt:lpstr>
      <vt:lpstr>In Practice</vt:lpstr>
      <vt:lpstr>ReLU</vt:lpstr>
      <vt:lpstr>Leaky ReLU</vt:lpstr>
      <vt:lpstr>Leaky ReLU</vt:lpstr>
      <vt:lpstr>Batch Normalization</vt:lpstr>
      <vt:lpstr>How to add BN Layer</vt:lpstr>
      <vt:lpstr>Batch Normalization Summary</vt:lpstr>
      <vt:lpstr>PowerPoint Presentation</vt:lpstr>
      <vt:lpstr>Gradient Clipping</vt:lpstr>
      <vt:lpstr>Gradient Clipping</vt:lpstr>
      <vt:lpstr>Reusing Pretrained Layers</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2423</cp:revision>
  <cp:lastPrinted>2018-04-25T02:50:23Z</cp:lastPrinted>
  <dcterms:created xsi:type="dcterms:W3CDTF">2021-08-24T04:52:52Z</dcterms:created>
  <dcterms:modified xsi:type="dcterms:W3CDTF">2021-11-02T11:19:19Z</dcterms:modified>
</cp:coreProperties>
</file>